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6"/>
  </p:notesMasterIdLst>
  <p:sldIdLst>
    <p:sldId id="27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4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860" autoAdjust="0"/>
  </p:normalViewPr>
  <p:slideViewPr>
    <p:cSldViewPr>
      <p:cViewPr varScale="1">
        <p:scale>
          <a:sx n="55" d="100"/>
          <a:sy n="55" d="100"/>
        </p:scale>
        <p:origin x="1123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60053-B4AB-447C-9889-DC584967E645}" type="datetimeFigureOut">
              <a:rPr lang="en-US" smtClean="0"/>
              <a:t>21/1/2014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AB6305-06C2-44E4-ADED-22CD3A695D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858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B9E41A-2F74-4D20-8AAA-519EC7D36D4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12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809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55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639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917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815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16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7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569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920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865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21/1/2014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69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34271"/>
            <a:ext cx="8458200" cy="54237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4600" y="392297"/>
            <a:ext cx="4419600" cy="101566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bn-BD" sz="6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স্বাগতম</a:t>
            </a:r>
            <a:endParaRPr lang="en-US" sz="6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17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67000" y="1401282"/>
            <a:ext cx="373380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 </a:t>
            </a:r>
            <a:endParaRPr lang="en-US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0532" y="3153882"/>
            <a:ext cx="6477000" cy="324691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মোঃ</a:t>
            </a:r>
            <a:r>
              <a:rPr 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আ</a:t>
            </a:r>
            <a:r>
              <a:rPr lang="bn-BD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ব্দুল মোমিন</a:t>
            </a:r>
            <a:endParaRPr lang="bn-BD" sz="4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সহকারী শিক্ষক</a:t>
            </a:r>
          </a:p>
          <a:p>
            <a:pPr algn="ctr"/>
            <a:r>
              <a:rPr lang="bn-BD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বয়ড়া  উচ্চ বিদ্যালয়</a:t>
            </a:r>
          </a:p>
          <a:p>
            <a:pPr algn="ctr"/>
            <a:r>
              <a:rPr lang="bn-BD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সোনাতলা ,বগুড়া</a:t>
            </a:r>
            <a:endParaRPr lang="en-US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09039" y="348811"/>
            <a:ext cx="5799986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BD" sz="1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ikoshBAN" pitchFamily="2" charset="0"/>
                <a:cs typeface="NikoshBAN" pitchFamily="2" charset="0"/>
              </a:rPr>
              <a:t>পরিচিতি</a:t>
            </a:r>
            <a:endParaRPr lang="en-US" sz="1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571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rizontal Scroll 1"/>
          <p:cNvSpPr/>
          <p:nvPr/>
        </p:nvSpPr>
        <p:spPr>
          <a:xfrm>
            <a:off x="1600200" y="762000"/>
            <a:ext cx="5943600" cy="1676400"/>
          </a:xfrm>
          <a:prstGeom prst="horizontalScroll">
            <a:avLst/>
          </a:prstGeom>
          <a:solidFill>
            <a:schemeClr val="bg2">
              <a:lumMod val="90000"/>
            </a:schemeClr>
          </a:solidFill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anUp">
              <a:avLst/>
            </a:prstTxWarp>
          </a:bodyPr>
          <a:lstStyle/>
          <a:p>
            <a:pPr algn="ctr"/>
            <a:r>
              <a:rPr lang="bn-BD" sz="9600" b="1" dirty="0" smtClean="0">
                <a:solidFill>
                  <a:srgbClr val="00B05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পাঠ পরিচিতি </a:t>
            </a:r>
            <a:endParaRPr lang="en-US" sz="9600" b="1" dirty="0">
              <a:solidFill>
                <a:srgbClr val="00B05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05000" y="2895600"/>
            <a:ext cx="5638800" cy="3429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n-BD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endParaRPr lang="bn-BD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শ্রেণীঃ ষষ্ঠ</a:t>
            </a:r>
          </a:p>
          <a:p>
            <a:pPr algn="ctr"/>
            <a:r>
              <a:rPr lang="bn-BD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বিষয়ঃ সাধারণ বিজ্ঞান </a:t>
            </a:r>
          </a:p>
          <a:p>
            <a:pPr algn="ctr"/>
            <a:r>
              <a:rPr lang="bn-BD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অধ্যায়ঃ চতুর্থ </a:t>
            </a:r>
          </a:p>
          <a:p>
            <a:pPr algn="ctr"/>
            <a:r>
              <a:rPr lang="bn-BD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সময়ঃ ৫০মিনিট</a:t>
            </a:r>
          </a:p>
          <a:p>
            <a:pPr algn="ctr"/>
            <a:r>
              <a:rPr lang="bn-BD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তারিখঃ ২০/১/২০১৪</a:t>
            </a:r>
          </a:p>
          <a:p>
            <a:pPr algn="ctr"/>
            <a:r>
              <a:rPr lang="bn-BD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</a:p>
          <a:p>
            <a:pPr algn="ctr"/>
            <a:r>
              <a:rPr lang="bn-BD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1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648200" y="228600"/>
            <a:ext cx="2057400" cy="2362200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81000" y="3420585"/>
            <a:ext cx="2057400" cy="2223446"/>
          </a:xfrm>
          <a:prstGeom prst="ellips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633586" y="3496849"/>
            <a:ext cx="1981200" cy="222344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09600" y="2743200"/>
            <a:ext cx="1295400" cy="381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ব্যাট</a:t>
            </a:r>
            <a:endParaRPr 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14984" y="2743200"/>
            <a:ext cx="1295400" cy="381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ইট</a:t>
            </a:r>
            <a:r>
              <a:rPr lang="bn-BD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29200" y="6092945"/>
            <a:ext cx="1295400" cy="457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বাতাস</a:t>
            </a:r>
            <a:r>
              <a:rPr lang="bn-BD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5940416"/>
            <a:ext cx="1295400" cy="457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পানি</a:t>
            </a:r>
            <a:r>
              <a:rPr lang="bn-BD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" y="338137"/>
            <a:ext cx="2143125" cy="21431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767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4" animBg="1"/>
      <p:bldP spid="8" grpId="0" build="p" bldLvl="4" animBg="1"/>
      <p:bldP spid="9" grpId="0" build="p" bldLvl="2" animBg="1"/>
      <p:bldP spid="15" grpId="0" animBg="1"/>
      <p:bldP spid="17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00" y="1066800"/>
            <a:ext cx="8178844" cy="30469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bn-BD" sz="9600" b="1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আজকের পাঠঃ  </a:t>
            </a:r>
            <a:r>
              <a:rPr lang="bn-BD" sz="96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পদা</a:t>
            </a:r>
            <a:r>
              <a:rPr lang="bn-BD" sz="96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র্থের অবস্থা</a:t>
            </a:r>
            <a:r>
              <a:rPr lang="bn-BD" sz="96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US" sz="96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723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324100" y="381000"/>
            <a:ext cx="4419600" cy="175260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8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শিখনফলঃ</a:t>
            </a:r>
            <a:r>
              <a:rPr lang="bn-BD" sz="6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2819400"/>
            <a:ext cx="8153400" cy="36576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Ø"/>
            </a:pPr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পদার্থ কি তা বলতে পারবে ।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পদার্থের  কয়টি অবস্থা তা বলতে পারবে ।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কঠিন, তরল ও বায়বীয় পদার্থের মধ্যে পার্থক্য করতে পারবে।</a:t>
            </a:r>
          </a:p>
          <a:p>
            <a:endParaRPr lang="bn-BD" sz="3200" dirty="0" smtClean="0">
              <a:solidFill>
                <a:schemeClr val="accent1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  <a:p>
            <a:endParaRPr lang="en-US" dirty="0">
              <a:solidFill>
                <a:schemeClr val="accent1">
                  <a:lumMod val="20000"/>
                  <a:lumOff val="8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39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7199"/>
            <a:ext cx="3886200" cy="26581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1" y="423796"/>
            <a:ext cx="4114800" cy="26289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1" y="3429000"/>
            <a:ext cx="4114799" cy="2600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3429000"/>
            <a:ext cx="388620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65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0169" y="762000"/>
            <a:ext cx="4267200" cy="990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একক কাজঃ (৩ মিনিট )</a:t>
            </a:r>
            <a:endParaRPr lang="en-US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98995" y="1994848"/>
            <a:ext cx="5050809" cy="152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Ø"/>
            </a:pPr>
            <a:r>
              <a:rPr lang="bn-BD" sz="4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পদার্থ কাকে বলে? </a:t>
            </a:r>
            <a:endParaRPr lang="en-US" sz="4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447800" y="3886200"/>
            <a:ext cx="6553200" cy="2667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উত্তরঃ</a:t>
            </a:r>
            <a:r>
              <a:rPr lang="bn-BD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যার ওজন আছে, যা কিছু জায়গা দখল করে এবং বল প্রয়োগে বাধা দেয় তাকে পদার্থ বলে । 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55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0" y="768824"/>
            <a:ext cx="3810000" cy="2286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876800" y="768824"/>
            <a:ext cx="3810000" cy="2286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0" y="3810000"/>
            <a:ext cx="6096000" cy="24384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6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990600"/>
            <a:ext cx="6400800" cy="48768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জোড়ায় কাজঃ (৫মিনিট )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bn-BD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পদার্থ  কয়টি অবস্থায়  থাকতে পারে  এবং অবস্থাগুলোর নাম বলো ।</a:t>
            </a:r>
          </a:p>
          <a:p>
            <a:pPr marL="285750" indent="-285750">
              <a:buFont typeface="Wingdings" pitchFamily="2" charset="2"/>
              <a:buChar char="q"/>
            </a:pPr>
            <a:endParaRPr lang="bn-BD" sz="32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bn-BD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উত্তরঃ পদার্থ তিনটি অবস্থায় থাকতে পারে এবং অবস্থাগুলোর নাম কঠিন, তরল ও বায়বীয় ।  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78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523401" y="19050"/>
            <a:ext cx="2133600" cy="198120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6553200" y="58882"/>
            <a:ext cx="2133600" cy="19812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135752"/>
              </p:ext>
            </p:extLst>
          </p:nvPr>
        </p:nvGraphicFramePr>
        <p:xfrm>
          <a:off x="551597" y="4419600"/>
          <a:ext cx="7888406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103"/>
                <a:gridCol w="2514600"/>
                <a:gridCol w="2610703"/>
              </a:tblGrid>
              <a:tr h="243840"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FFFF00"/>
                          </a:solidFill>
                          <a:latin typeface="NikoshBAN" pitchFamily="2" charset="0"/>
                          <a:cs typeface="NikoshBAN" pitchFamily="2" charset="0"/>
                        </a:rPr>
                        <a:t>কঠিন</a:t>
                      </a:r>
                      <a:r>
                        <a:rPr lang="bn-BD" sz="2000" b="1" baseline="0" dirty="0" smtClean="0">
                          <a:solidFill>
                            <a:srgbClr val="FFFF00"/>
                          </a:solidFill>
                          <a:latin typeface="NikoshBAN" pitchFamily="2" charset="0"/>
                          <a:cs typeface="NikoshBAN" pitchFamily="2" charset="0"/>
                        </a:rPr>
                        <a:t> </a:t>
                      </a:r>
                      <a:endParaRPr lang="en-US" sz="2000" b="1" dirty="0">
                        <a:solidFill>
                          <a:srgbClr val="FFFF0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FFFF00"/>
                          </a:solidFill>
                          <a:latin typeface="NikoshBAN" pitchFamily="2" charset="0"/>
                          <a:cs typeface="NikoshBAN" pitchFamily="2" charset="0"/>
                        </a:rPr>
                        <a:t>তরল</a:t>
                      </a:r>
                      <a:endParaRPr lang="en-US" sz="2000" b="1" dirty="0">
                        <a:solidFill>
                          <a:srgbClr val="FFFF0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FFFF0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বায়বীয় </a:t>
                      </a:r>
                      <a:endParaRPr lang="en-US" sz="2000" b="1" dirty="0">
                        <a:solidFill>
                          <a:srgbClr val="FFFF0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00B050"/>
                          </a:solidFill>
                          <a:latin typeface="NikoshBAN" pitchFamily="2" charset="0"/>
                          <a:cs typeface="NikoshBAN" pitchFamily="2" charset="0"/>
                        </a:rPr>
                        <a:t>১।কঠিন</a:t>
                      </a:r>
                      <a:r>
                        <a:rPr lang="bn-BD" sz="2000" b="1" baseline="0" dirty="0" smtClean="0">
                          <a:solidFill>
                            <a:srgbClr val="00B05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পদার্থের নির্দিষ্ট আকার ও আয়তন আছে । </a:t>
                      </a:r>
                      <a:endParaRPr lang="en-US" sz="2000" b="1" dirty="0">
                        <a:solidFill>
                          <a:srgbClr val="00B05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00B050"/>
                          </a:solidFill>
                          <a:latin typeface="NikoshBAN" pitchFamily="2" charset="0"/>
                          <a:cs typeface="NikoshBAN" pitchFamily="2" charset="0"/>
                        </a:rPr>
                        <a:t>১। নির্দিষ্ট</a:t>
                      </a:r>
                      <a:r>
                        <a:rPr lang="bn-BD" sz="2000" b="1" baseline="0" dirty="0" smtClean="0">
                          <a:solidFill>
                            <a:srgbClr val="00B05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আয়তন আছে কিন্তু নির্দিষ্ট আকার নেই । </a:t>
                      </a:r>
                      <a:endParaRPr lang="en-US" sz="2000" b="1" dirty="0">
                        <a:solidFill>
                          <a:srgbClr val="00B05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00B050"/>
                          </a:solidFill>
                          <a:latin typeface="NikoshBAN" pitchFamily="2" charset="0"/>
                          <a:cs typeface="NikoshBAN" pitchFamily="2" charset="0"/>
                        </a:rPr>
                        <a:t>১। বায়বীয় পদার্থের</a:t>
                      </a:r>
                      <a:r>
                        <a:rPr lang="bn-BD" sz="2000" b="1" baseline="0" dirty="0" smtClean="0">
                          <a:solidFill>
                            <a:srgbClr val="00B05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আকার বা আয়তন কোনটিই নির্দিষ্ট নয়।  </a:t>
                      </a:r>
                      <a:endParaRPr lang="en-US" sz="2000" b="1" dirty="0">
                        <a:solidFill>
                          <a:srgbClr val="00B05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00B0F0"/>
                          </a:solidFill>
                          <a:latin typeface="NikoshBAN" pitchFamily="2" charset="0"/>
                          <a:cs typeface="NikoshBAN" pitchFamily="2" charset="0"/>
                        </a:rPr>
                        <a:t>২। স্বাভাবিক অবস্থায়</a:t>
                      </a:r>
                      <a:r>
                        <a:rPr lang="bn-BD" sz="2000" b="1" baseline="0" dirty="0" smtClean="0">
                          <a:solidFill>
                            <a:srgbClr val="00B0F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আকার ও আয়তনের কোনো পরিবর্তন হয় না।</a:t>
                      </a:r>
                      <a:endParaRPr lang="en-US" sz="2000" b="1" dirty="0">
                        <a:solidFill>
                          <a:srgbClr val="00B0F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00B0F0"/>
                          </a:solidFill>
                          <a:latin typeface="NikoshBAN" pitchFamily="2" charset="0"/>
                          <a:cs typeface="NikoshBAN" pitchFamily="2" charset="0"/>
                        </a:rPr>
                        <a:t>২।</a:t>
                      </a:r>
                      <a:r>
                        <a:rPr lang="bn-BD" sz="2000" b="1" baseline="0" dirty="0" smtClean="0">
                          <a:solidFill>
                            <a:srgbClr val="00B0F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এদের যে পাত্রে রাখা যায় সেই পাত্রের আকার ধারণ করে। </a:t>
                      </a:r>
                      <a:endParaRPr lang="en-US" sz="2000" b="1" dirty="0">
                        <a:solidFill>
                          <a:srgbClr val="00B0F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n-BD" sz="2000" b="1" dirty="0" smtClean="0">
                          <a:solidFill>
                            <a:srgbClr val="00B0F0"/>
                          </a:solidFill>
                          <a:latin typeface="NikoshBAN" pitchFamily="2" charset="0"/>
                          <a:cs typeface="NikoshBAN" pitchFamily="2" charset="0"/>
                        </a:rPr>
                        <a:t>২।যখন</a:t>
                      </a:r>
                      <a:r>
                        <a:rPr lang="bn-BD" sz="2000" b="1" baseline="0" dirty="0" smtClean="0">
                          <a:solidFill>
                            <a:srgbClr val="00B0F0"/>
                          </a:solidFill>
                          <a:latin typeface="NikoshBAN" pitchFamily="2" charset="0"/>
                          <a:cs typeface="NikoshBAN" pitchFamily="2" charset="0"/>
                        </a:rPr>
                        <a:t> যে পাত্রে রাখা যায় তখন সে পাত্রের আকার ও আয়তন লাভ করে। </a:t>
                      </a:r>
                      <a:endParaRPr lang="en-US" sz="2000" b="1" dirty="0">
                        <a:solidFill>
                          <a:srgbClr val="00B0F0"/>
                        </a:solidFill>
                        <a:latin typeface="NikoshBAN" pitchFamily="2" charset="0"/>
                        <a:cs typeface="NikoshBAN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533400" y="2971800"/>
            <a:ext cx="6248400" cy="1371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q"/>
            </a:pPr>
            <a:r>
              <a:rPr lang="bn-BD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কঠিন, তরল ও বায়বীয় পদার্থের মধ্যে পার্থক্য কর। 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1066799" y="1981200"/>
            <a:ext cx="52496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5400" b="1" u="sng" dirty="0" smtClean="0"/>
              <a:t>দলীয় কাজ(৬ মিনিট)</a:t>
            </a:r>
            <a:endParaRPr lang="en-US" sz="5400" b="1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94" y="38100"/>
            <a:ext cx="2266950" cy="2019300"/>
          </a:xfrm>
          <a:prstGeom prst="roundRect">
            <a:avLst>
              <a:gd name="adj" fmla="val 16667"/>
            </a:avLst>
          </a:prstGeom>
          <a:ln w="12700">
            <a:solidFill>
              <a:srgbClr val="0070C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50343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152400"/>
            <a:ext cx="4648200" cy="1524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115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মূল্যায়নঃ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905000"/>
            <a:ext cx="800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১।নিচের </a:t>
            </a:r>
            <a:r>
              <a:rPr lang="en-US" sz="4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কোনটি</a:t>
            </a:r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কঠিন</a:t>
            </a:r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প</a:t>
            </a:r>
            <a:r>
              <a:rPr lang="bn-BD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দার্থ</a:t>
            </a:r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?</a:t>
            </a:r>
          </a:p>
          <a:p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(ক) </a:t>
            </a:r>
            <a:r>
              <a:rPr lang="en-US" sz="4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পানি</a:t>
            </a:r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(খ)</a:t>
            </a:r>
            <a:r>
              <a:rPr lang="en-US" sz="4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বাতাস</a:t>
            </a:r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(গ) </a:t>
            </a:r>
            <a:r>
              <a:rPr lang="en-US" sz="4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টেবিল</a:t>
            </a:r>
            <a:r>
              <a:rPr lang="en-US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(গ) </a:t>
            </a:r>
            <a:r>
              <a:rPr lang="en-US" sz="4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তে</a:t>
            </a:r>
            <a:r>
              <a:rPr lang="bn-BD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ল</a:t>
            </a:r>
          </a:p>
          <a:p>
            <a:r>
              <a:rPr lang="bn-BD" sz="4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২|অবস্থাভেদে পদার্থ কত প্রকার?</a:t>
            </a:r>
          </a:p>
          <a:p>
            <a:r>
              <a:rPr lang="bn-BD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(ক)৩ প্রকার (খ)২ প্রকার (গ)৪ প্রকার (ঘ)৫ প্রকার</a:t>
            </a:r>
            <a:endParaRPr lang="en-US" sz="40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৩।কোন </a:t>
            </a:r>
            <a:r>
              <a:rPr lang="en-US" sz="40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পদার্থের</a:t>
            </a:r>
            <a:r>
              <a:rPr lang="en-US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নির্দিষ্ট আকার ও আয়তন আছে?</a:t>
            </a:r>
          </a:p>
          <a:p>
            <a:r>
              <a:rPr lang="bn-BD" sz="4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(ক)কঠিন(খ)তরল (গ)বায়বীয় (ঘ)গ্যাসীয়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bn-BD" sz="4000" dirty="0" smtClean="0"/>
          </a:p>
        </p:txBody>
      </p:sp>
    </p:spTree>
    <p:extLst>
      <p:ext uri="{BB962C8B-B14F-4D97-AF65-F5344CB8AC3E}">
        <p14:creationId xmlns:p14="http://schemas.microsoft.com/office/powerpoint/2010/main" val="244321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00200" y="990600"/>
            <a:ext cx="6400800" cy="4648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বাড়ীর কাজঃ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bn-BD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একই পদার্থ যে তিনটি অবস্থায় থাকতে পারে, তা ব্যাখ্যা কর। </a:t>
            </a:r>
            <a:endParaRPr lang="en-U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57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87977" y="381000"/>
            <a:ext cx="2057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6000" b="1" dirty="0" smtClean="0">
                <a:solidFill>
                  <a:schemeClr val="bg2">
                    <a:lumMod val="75000"/>
                  </a:schemeClr>
                </a:solidFill>
              </a:rPr>
              <a:t>ধন্যবাদ</a:t>
            </a:r>
            <a:endParaRPr lang="en-US" sz="6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7" y="1219200"/>
            <a:ext cx="8991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2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okisBAN">
      <a:majorFont>
        <a:latin typeface="NikoshBAN"/>
        <a:ea typeface=""/>
        <a:cs typeface=""/>
      </a:majorFont>
      <a:minorFont>
        <a:latin typeface="NikoshB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1223</TotalTime>
  <Words>286</Words>
  <Application>Microsoft Office PowerPoint</Application>
  <PresentationFormat>On-screen Show (4:3)</PresentationFormat>
  <Paragraphs>55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NikoshBAN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Multimedia</dc:creator>
  <cp:lastModifiedBy>Doel-1612i3</cp:lastModifiedBy>
  <cp:revision>157</cp:revision>
  <dcterms:created xsi:type="dcterms:W3CDTF">2006-08-16T00:00:00Z</dcterms:created>
  <dcterms:modified xsi:type="dcterms:W3CDTF">2014-01-21T08:29:16Z</dcterms:modified>
</cp:coreProperties>
</file>